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4" autoAdjust="0"/>
    <p:restoredTop sz="94660"/>
  </p:normalViewPr>
  <p:slideViewPr>
    <p:cSldViewPr snapToGrid="0">
      <p:cViewPr varScale="1">
        <p:scale>
          <a:sx n="56" d="100"/>
          <a:sy n="56" d="100"/>
        </p:scale>
        <p:origin x="-105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D4239-199F-415E-A455-F5CC1F5AA46D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34A9B-269E-48E0-AFC0-22751D7358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017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Internal structure of the machine like layers of pins </a:t>
            </a:r>
          </a:p>
          <a:p>
            <a:endParaRPr lang="en-GB" sz="1100" dirty="0"/>
          </a:p>
          <a:p>
            <a:r>
              <a:rPr lang="en-GB" sz="1100" dirty="0"/>
              <a:t>Initial state of machine.</a:t>
            </a:r>
          </a:p>
          <a:p>
            <a:endParaRPr lang="en-GB" sz="1100" dirty="0"/>
          </a:p>
          <a:p>
            <a:r>
              <a:rPr lang="en-GB" sz="1100" dirty="0"/>
              <a:t>Moving pins around to fix </a:t>
            </a:r>
            <a:endParaRPr lang="en-US" sz="1100" dirty="0"/>
          </a:p>
          <a:p>
            <a:endParaRPr lang="en-GB" sz="11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sources: https://en.wikipedia.org/wiki/Jean-Dominique_Bauby#/media/File:Jean-Dominique_Bauby.jpg,</a:t>
            </a:r>
            <a:r>
              <a:rPr lang="en-GB" baseline="0" dirty="0" smtClean="0"/>
              <a:t> self, http://res.publicdomainfiles.com/pdf_view/108/13955796621856.png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4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sources: https://upload.wikimedia.org/wikipedia/commons/1/17/Lotus_49-2.JPG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https://upload.wikimedia.org/wikipedia/commons/f/fe/Marcel_Renault_1903.jpg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https://upload.wikimedia.org/wikipedia/en/b/b9/Caleb_McDuff_WIX_Silence_Racing_livery.jpg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5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 source: https://www.flaticon.com/free-icon/brain-inside-human-head_30609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6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Slide image source: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https://upload.wikimedia.org/wikipedia/commons/5/54/Classic_baby_shoes.jpg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source: https://www.flaticon.com/free-icon/brain-inside-human-head_30609, http://res.publicdomainfiles.com/pdf_view/108/13955796621856.png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credits: Neil took the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https://upload.wikimedia.org/wikipedia/commons/thumb/f/f2/SteamEngine_Boulton%26Watt_1784.png/671px-SteamEngine_Boulton%26Watt_1784.png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Modern Inference Engine</a:t>
            </a:r>
          </a:p>
          <a:p>
            <a:endParaRPr lang="en-GB" sz="1100" dirty="0"/>
          </a:p>
          <a:p>
            <a:r>
              <a:rPr lang="en-GB" sz="1100" dirty="0"/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0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23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9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f 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8300" y="19780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Title Of Talk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303588"/>
            <a:ext cx="8801100" cy="1179512"/>
          </a:xfrm>
        </p:spPr>
        <p:txBody>
          <a:bodyPr>
            <a:noAutofit/>
          </a:bodyPr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02522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52998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1315243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046412"/>
            <a:ext cx="6489700" cy="3582987"/>
          </a:xfrm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Content		Name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Content		Name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Content		Name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Content		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026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3691A9AC-7573-E445-8A26-9FE898E6F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0" y="10058400"/>
                </a:moveTo>
                <a:lnTo>
                  <a:pt x="15544800" y="10058400"/>
                </a:lnTo>
                <a:lnTo>
                  <a:pt x="15544800" y="0"/>
                </a:lnTo>
                <a:lnTo>
                  <a:pt x="0" y="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rgbClr val="FFC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5" y="1315243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4265613"/>
            <a:ext cx="6489700" cy="1549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information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640806"/>
            <a:ext cx="4987925" cy="966787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48017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5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68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3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84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3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87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9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7124-8D76-4772-8967-FAE899521A53}" type="datetimeFigureOut">
              <a:rPr lang="en-GB" smtClean="0"/>
              <a:t>30/10/18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8A5B0-BE93-415E-8BEE-D198E570F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8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nverseprobability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Mind and Machine Intelligence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accent1"/>
                </a:solidFill>
              </a:rPr>
              <a:t>Neil D. Lawrence</a:t>
            </a:r>
            <a:endParaRPr lang="en-GB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4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rgbClr val="0F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617901" y="1909438"/>
            <a:ext cx="4166697" cy="4094874"/>
            <a:chOff x="1031973" y="1909438"/>
            <a:chExt cx="4166697" cy="4094874"/>
          </a:xfrm>
        </p:grpSpPr>
        <p:pic>
          <p:nvPicPr>
            <p:cNvPr id="7" name="Picture 2" descr="http://res.publicdomainfiles.com/pdf_view/108/139557966218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73" y="3727838"/>
              <a:ext cx="2444913" cy="22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3471465" y="4367624"/>
              <a:ext cx="1727205" cy="1072537"/>
              <a:chOff x="3471465" y="4367624"/>
              <a:chExt cx="1727205" cy="1072537"/>
            </a:xfrm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1848951" y="2809164"/>
              <a:ext cx="1990282" cy="190829"/>
              <a:chOff x="3471465" y="4367624"/>
              <a:chExt cx="1727205" cy="1072537"/>
            </a:xfrm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6706" y="3139824"/>
            <a:ext cx="1429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data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591502" y="3416823"/>
            <a:ext cx="2057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30352" y="3139824"/>
            <a:ext cx="3062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prediction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2180" y="2493493"/>
            <a:ext cx="2688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compute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85002" y="3139824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sz="5400" dirty="0" smtClean="0">
                <a:solidFill>
                  <a:schemeClr val="bg1"/>
                </a:solidFill>
              </a:rPr>
              <a:t>+ model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4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03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328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85934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32049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8214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29922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70990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48922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96126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57532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45458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79847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30169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32024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08547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79847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40955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32898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652093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3755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82694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33903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85367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28414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70990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25126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88627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57532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83560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81254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56195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32024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08547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79847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40955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32898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652093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4666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6736" y="2552593"/>
            <a:ext cx="37528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d</a:t>
            </a:r>
            <a:r>
              <a:rPr lang="en-GB" sz="4600" dirty="0" smtClean="0">
                <a:solidFill>
                  <a:schemeClr val="bg1"/>
                </a:solidFill>
              </a:rPr>
              <a:t>ecomposition</a:t>
            </a: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7344" y="2552593"/>
            <a:ext cx="12428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d</a:t>
            </a:r>
            <a:r>
              <a:rPr lang="en-GB" sz="4600" dirty="0" smtClean="0">
                <a:solidFill>
                  <a:schemeClr val="bg1"/>
                </a:solidFill>
              </a:rPr>
              <a:t>ata</a:t>
            </a: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5513" y="4602480"/>
            <a:ext cx="30727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600" dirty="0">
                <a:solidFill>
                  <a:schemeClr val="bg1"/>
                </a:solidFill>
              </a:rPr>
              <a:t>d</a:t>
            </a:r>
            <a:r>
              <a:rPr lang="en-GB" sz="4600" dirty="0" smtClean="0">
                <a:solidFill>
                  <a:schemeClr val="bg1"/>
                </a:solidFill>
              </a:rPr>
              <a:t>eployment</a:t>
            </a:r>
            <a:endParaRPr lang="en-GB" sz="4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8868" y="604320"/>
            <a:ext cx="426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System Design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4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8752" y="724609"/>
            <a:ext cx="2387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Thanks!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7904" y="2497729"/>
            <a:ext cx="91690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</a:t>
            </a:r>
            <a:r>
              <a:rPr lang="en-GB" sz="4800" dirty="0" smtClean="0">
                <a:solidFill>
                  <a:schemeClr val="bg1"/>
                </a:solidFill>
              </a:rPr>
              <a:t>witter: </a:t>
            </a:r>
            <a:r>
              <a:rPr lang="en-GB" sz="4800" dirty="0" err="1" smtClean="0">
                <a:solidFill>
                  <a:schemeClr val="bg1"/>
                </a:solidFill>
              </a:rPr>
              <a:t>lawrennd</a:t>
            </a:r>
            <a:endParaRPr lang="en-GB" sz="4800" dirty="0" smtClean="0">
              <a:solidFill>
                <a:schemeClr val="bg1"/>
              </a:solidFill>
            </a:endParaRPr>
          </a:p>
          <a:p>
            <a:r>
              <a:rPr lang="en-GB" sz="4800" dirty="0" smtClean="0">
                <a:solidFill>
                  <a:schemeClr val="bg1"/>
                </a:solidFill>
              </a:rPr>
              <a:t>blog: </a:t>
            </a:r>
            <a:r>
              <a:rPr lang="en-GB" sz="4800" dirty="0" smtClean="0">
                <a:solidFill>
                  <a:schemeClr val="bg1"/>
                </a:solidFill>
                <a:hlinkClick r:id="rId2"/>
              </a:rPr>
              <a:t>https://inverseprobability.com</a:t>
            </a:r>
            <a:endParaRPr lang="en-GB" sz="4800" dirty="0" smtClean="0">
              <a:solidFill>
                <a:schemeClr val="bg1"/>
              </a:solidFill>
            </a:endParaRPr>
          </a:p>
          <a:p>
            <a:r>
              <a:rPr lang="en-GB" sz="4800" dirty="0" smtClean="0">
                <a:solidFill>
                  <a:schemeClr val="bg1"/>
                </a:solidFill>
              </a:rPr>
              <a:t>podcast: The Talking Machines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06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thieu Amalric and Emmanuelle Seigner in Le scaphandre et le papillon (200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02" y="224039"/>
            <a:ext cx="4392362" cy="64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4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433" y="1635060"/>
            <a:ext cx="812623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E S A R I N T U L</a:t>
            </a:r>
          </a:p>
          <a:p>
            <a:pPr algn="ctr"/>
            <a:r>
              <a:rPr lang="en-US" sz="76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O M D P C F B V</a:t>
            </a:r>
          </a:p>
          <a:p>
            <a:pPr algn="ctr"/>
            <a:r>
              <a:rPr lang="en-US" sz="76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H G J Q Z Y X K W</a:t>
            </a:r>
            <a:endParaRPr lang="en-GB" sz="76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  <a:p>
            <a:endParaRPr lang="en-US" sz="7600" kern="1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4782588" y="272815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6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Amazon Ember" panose="02000000000000000000" pitchFamily="2" charset="0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its/minute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317587" y="272815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2000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126559" y="2754499"/>
            <a:ext cx="1372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billions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126959" y="3802476"/>
            <a:ext cx="1436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trillions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48924" y="3802476"/>
            <a:ext cx="2460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calculations/s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95940" y="3554148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Amazon Ember" panose="02000000000000000000" pitchFamily="2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 billion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billion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32997" y="3554148"/>
            <a:ext cx="1502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Amazon Ember" panose="02000000000000000000" pitchFamily="2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 billion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billion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pic>
        <p:nvPicPr>
          <p:cNvPr id="97" name="Picture 96" descr="neil11-320x24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72" y="1252980"/>
            <a:ext cx="1625600" cy="1087120"/>
          </a:xfrm>
          <a:prstGeom prst="rect">
            <a:avLst/>
          </a:prstGeom>
        </p:spPr>
      </p:pic>
      <p:pic>
        <p:nvPicPr>
          <p:cNvPr id="98" name="Picture 97" descr="bauby.gi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644268" y="5290728"/>
            <a:ext cx="2069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embodiment</a:t>
            </a:r>
            <a:endParaRPr lang="en-US" sz="28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48841" y="5061215"/>
            <a:ext cx="16706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years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922079" y="5072534"/>
            <a:ext cx="18149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years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043323" y="5061215"/>
            <a:ext cx="153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minutes</a:t>
            </a:r>
            <a:endParaRPr lang="en-US" sz="32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pic>
        <p:nvPicPr>
          <p:cNvPr id="173" name="Picture 2" descr="http://res.publicdomainfiles.com/pdf_view/108/139557966218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777" y="996324"/>
            <a:ext cx="170733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6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  <p:bldP spid="95" grpId="0"/>
      <p:bldP spid="96" grpId="0"/>
      <p:bldP spid="99" grpId="0"/>
      <p:bldP spid="100" grpId="0"/>
      <p:bldP spid="101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tus_49-2.JPG (1600Ã12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46" y="385010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f/fe/Marcel_Renault_19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10" y="493452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en/b/b9/Caleb_McDuff_WIX_Silence_Racing_live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66" y="865951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7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rgbClr val="FF8D2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7664" y="1294655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  <a:endParaRPr lang="en-GB" sz="24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9931" y="1524455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69742" y="1294655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6995" y="3976457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2416" y="1294655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4478" y="3976457"/>
            <a:ext cx="48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36" y="414532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  <a:endParaRPr lang="en-GB" sz="24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7517" y="3745624"/>
            <a:ext cx="26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5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6418" y="5954232"/>
            <a:ext cx="6602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solidFill>
                  <a:schemeClr val="bg1"/>
                </a:solidFill>
                <a:ea typeface="Amazon Ember" panose="02000000000000000000" pitchFamily="2" charset="0"/>
              </a:rPr>
              <a:t>For Sale, Baby Shoes, Never Worn </a:t>
            </a:r>
            <a:endParaRPr lang="en-GB" sz="3600" dirty="0">
              <a:solidFill>
                <a:schemeClr val="bg1"/>
              </a:solidFill>
              <a:ea typeface="Amazon Ember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49" y="199351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9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169"/>
          <p:cNvSpPr>
            <a:spLocks noEditPoints="1"/>
          </p:cNvSpPr>
          <p:nvPr/>
        </p:nvSpPr>
        <p:spPr bwMode="auto">
          <a:xfrm>
            <a:off x="4240216" y="636588"/>
            <a:ext cx="2224088" cy="1673225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9" name="Freeform 170"/>
          <p:cNvSpPr>
            <a:spLocks noEditPoints="1"/>
          </p:cNvSpPr>
          <p:nvPr/>
        </p:nvSpPr>
        <p:spPr bwMode="auto">
          <a:xfrm>
            <a:off x="1730378" y="430213"/>
            <a:ext cx="2301875" cy="2825750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0" name="Freeform 172"/>
          <p:cNvSpPr>
            <a:spLocks noEditPoints="1"/>
          </p:cNvSpPr>
          <p:nvPr/>
        </p:nvSpPr>
        <p:spPr bwMode="auto">
          <a:xfrm>
            <a:off x="5891216" y="2919413"/>
            <a:ext cx="2225675" cy="1673225"/>
          </a:xfrm>
          <a:custGeom>
            <a:avLst/>
            <a:gdLst>
              <a:gd name="T0" fmla="*/ 1241 w 2657"/>
              <a:gd name="T1" fmla="*/ 0 h 2000"/>
              <a:gd name="T2" fmla="*/ 0 w 2657"/>
              <a:gd name="T3" fmla="*/ 864 h 2000"/>
              <a:gd name="T4" fmla="*/ 1241 w 2657"/>
              <a:gd name="T5" fmla="*/ 1727 h 2000"/>
              <a:gd name="T6" fmla="*/ 1834 w 2657"/>
              <a:gd name="T7" fmla="*/ 1622 h 2000"/>
              <a:gd name="T8" fmla="*/ 2657 w 2657"/>
              <a:gd name="T9" fmla="*/ 2000 h 2000"/>
              <a:gd name="T10" fmla="*/ 2219 w 2657"/>
              <a:gd name="T11" fmla="*/ 1612 h 2000"/>
              <a:gd name="T12" fmla="*/ 2157 w 2657"/>
              <a:gd name="T13" fmla="*/ 1446 h 2000"/>
              <a:gd name="T14" fmla="*/ 2482 w 2657"/>
              <a:gd name="T15" fmla="*/ 864 h 2000"/>
              <a:gd name="T16" fmla="*/ 1241 w 2657"/>
              <a:gd name="T17" fmla="*/ 0 h 2000"/>
              <a:gd name="T18" fmla="*/ 1241 w 2657"/>
              <a:gd name="T19" fmla="*/ 69 h 2000"/>
              <a:gd name="T20" fmla="*/ 2413 w 2657"/>
              <a:gd name="T21" fmla="*/ 864 h 2000"/>
              <a:gd name="T22" fmla="*/ 2115 w 2657"/>
              <a:gd name="T23" fmla="*/ 1391 h 2000"/>
              <a:gd name="T24" fmla="*/ 2081 w 2657"/>
              <a:gd name="T25" fmla="*/ 1417 h 2000"/>
              <a:gd name="T26" fmla="*/ 2089 w 2657"/>
              <a:gd name="T27" fmla="*/ 1460 h 2000"/>
              <a:gd name="T28" fmla="*/ 2160 w 2657"/>
              <a:gd name="T29" fmla="*/ 1648 h 2000"/>
              <a:gd name="T30" fmla="*/ 2195 w 2657"/>
              <a:gd name="T31" fmla="*/ 1700 h 2000"/>
              <a:gd name="T32" fmla="*/ 1858 w 2657"/>
              <a:gd name="T33" fmla="*/ 1558 h 2000"/>
              <a:gd name="T34" fmla="*/ 1834 w 2657"/>
              <a:gd name="T35" fmla="*/ 1549 h 2000"/>
              <a:gd name="T36" fmla="*/ 1810 w 2657"/>
              <a:gd name="T37" fmla="*/ 1558 h 2000"/>
              <a:gd name="T38" fmla="*/ 1241 w 2657"/>
              <a:gd name="T39" fmla="*/ 1658 h 2000"/>
              <a:gd name="T40" fmla="*/ 69 w 2657"/>
              <a:gd name="T41" fmla="*/ 864 h 2000"/>
              <a:gd name="T42" fmla="*/ 1241 w 2657"/>
              <a:gd name="T43" fmla="*/ 69 h 2000"/>
              <a:gd name="T44" fmla="*/ 1241 w 2657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7" h="2000">
                <a:moveTo>
                  <a:pt x="1241" y="0"/>
                </a:moveTo>
                <a:cubicBezTo>
                  <a:pt x="556" y="0"/>
                  <a:pt x="0" y="387"/>
                  <a:pt x="0" y="864"/>
                </a:cubicBezTo>
                <a:cubicBezTo>
                  <a:pt x="0" y="1340"/>
                  <a:pt x="556" y="1727"/>
                  <a:pt x="1241" y="1727"/>
                </a:cubicBezTo>
                <a:cubicBezTo>
                  <a:pt x="1456" y="1727"/>
                  <a:pt x="1658" y="1689"/>
                  <a:pt x="1834" y="1622"/>
                </a:cubicBezTo>
                <a:cubicBezTo>
                  <a:pt x="2182" y="1753"/>
                  <a:pt x="2657" y="2000"/>
                  <a:pt x="2657" y="2000"/>
                </a:cubicBezTo>
                <a:cubicBezTo>
                  <a:pt x="2657" y="2000"/>
                  <a:pt x="2347" y="1825"/>
                  <a:pt x="2219" y="1612"/>
                </a:cubicBezTo>
                <a:cubicBezTo>
                  <a:pt x="2187" y="1558"/>
                  <a:pt x="2168" y="1501"/>
                  <a:pt x="2157" y="1446"/>
                </a:cubicBezTo>
                <a:cubicBezTo>
                  <a:pt x="2359" y="1293"/>
                  <a:pt x="2482" y="1088"/>
                  <a:pt x="2482" y="864"/>
                </a:cubicBezTo>
                <a:cubicBezTo>
                  <a:pt x="2482" y="387"/>
                  <a:pt x="1926" y="0"/>
                  <a:pt x="1241" y="0"/>
                </a:cubicBezTo>
                <a:moveTo>
                  <a:pt x="1241" y="69"/>
                </a:moveTo>
                <a:cubicBezTo>
                  <a:pt x="1887" y="69"/>
                  <a:pt x="2413" y="425"/>
                  <a:pt x="2413" y="864"/>
                </a:cubicBezTo>
                <a:cubicBezTo>
                  <a:pt x="2413" y="1058"/>
                  <a:pt x="2307" y="1245"/>
                  <a:pt x="2115" y="1391"/>
                </a:cubicBezTo>
                <a:lnTo>
                  <a:pt x="2081" y="1417"/>
                </a:lnTo>
                <a:lnTo>
                  <a:pt x="2089" y="1460"/>
                </a:lnTo>
                <a:cubicBezTo>
                  <a:pt x="2103" y="1529"/>
                  <a:pt x="2127" y="1592"/>
                  <a:pt x="2160" y="1648"/>
                </a:cubicBezTo>
                <a:cubicBezTo>
                  <a:pt x="2171" y="1665"/>
                  <a:pt x="2183" y="1683"/>
                  <a:pt x="2195" y="1700"/>
                </a:cubicBezTo>
                <a:cubicBezTo>
                  <a:pt x="2083" y="1649"/>
                  <a:pt x="1965" y="1598"/>
                  <a:pt x="1858" y="1558"/>
                </a:cubicBezTo>
                <a:lnTo>
                  <a:pt x="1834" y="1549"/>
                </a:lnTo>
                <a:lnTo>
                  <a:pt x="1810" y="1558"/>
                </a:lnTo>
                <a:cubicBezTo>
                  <a:pt x="1637" y="1624"/>
                  <a:pt x="1440" y="1658"/>
                  <a:pt x="1241" y="1658"/>
                </a:cubicBezTo>
                <a:cubicBezTo>
                  <a:pt x="595" y="1658"/>
                  <a:pt x="69" y="1302"/>
                  <a:pt x="69" y="864"/>
                </a:cubicBezTo>
                <a:cubicBezTo>
                  <a:pt x="69" y="425"/>
                  <a:pt x="595" y="69"/>
                  <a:pt x="1241" y="69"/>
                </a:cubicBezTo>
                <a:lnTo>
                  <a:pt x="1241" y="69"/>
                </a:lnTo>
                <a:close/>
              </a:path>
            </a:pathLst>
          </a:custGeom>
          <a:solidFill>
            <a:srgbClr val="E0E0E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277176" y="1047154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85637" y="3357275"/>
            <a:ext cx="715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646957" y="1027155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  <a:endParaRPr lang="en-GB" sz="32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060539" y="783778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  <a:endParaRPr lang="en-GB" sz="24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4098" name="Picture 2" descr="http://res.publicdomainfiles.com/pdf_view/108/139557966218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91" y="3742025"/>
            <a:ext cx="2444913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http://res.publicdomainfiles.com/pdf_view/108/139557966218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44" y="899627"/>
            <a:ext cx="742807" cy="6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67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136" grpId="0"/>
      <p:bldP spid="136" grpId="1"/>
      <p:bldP spid="137" grpId="0"/>
      <p:bldP spid="138" grpId="0"/>
      <p:bldP spid="1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14361" b="15051"/>
          <a:stretch/>
        </p:blipFill>
        <p:spPr>
          <a:xfrm rot="5400000">
            <a:off x="3039150" y="1645651"/>
            <a:ext cx="6082635" cy="3609473"/>
          </a:xfrm>
          <a:prstGeom prst="rect">
            <a:avLst/>
          </a:prstGeom>
        </p:spPr>
      </p:pic>
      <p:pic>
        <p:nvPicPr>
          <p:cNvPr id="4" name="Picture 4" descr="671px-SteamEngine_Boulton&amp;Watt_1784_n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28" y="556788"/>
            <a:ext cx="5042829" cy="57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84" y="1221199"/>
            <a:ext cx="5342116" cy="44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446</Words>
  <Application>Microsoft Macintosh PowerPoint</Application>
  <PresentationFormat>Custom</PresentationFormat>
  <Paragraphs>82</Paragraphs>
  <Slides>17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Mind and Machine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and Machine Intelligence</dc:title>
  <dc:creator>Lawrence, Neil</dc:creator>
  <cp:lastModifiedBy>Neil Lawrence</cp:lastModifiedBy>
  <cp:revision>10</cp:revision>
  <dcterms:created xsi:type="dcterms:W3CDTF">2018-10-29T20:35:37Z</dcterms:created>
  <dcterms:modified xsi:type="dcterms:W3CDTF">2018-10-30T07:36:28Z</dcterms:modified>
</cp:coreProperties>
</file>